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9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76" r:id="rId13"/>
    <p:sldId id="277" r:id="rId14"/>
    <p:sldId id="27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781F3-0D78-4E2B-A89F-54843CD1C14C}" v="53" dt="2025-03-18T20:07:39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030C-B732-0098-9615-E4CA45EF8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D405E-54E2-D60F-4ED3-7B11955C6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CAAC2-3284-BD48-12FE-81717251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1401-B428-17EE-972B-D46E28A3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4D1E-7485-1203-5E95-C9AEDEFF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732A-1D82-72DC-7F17-A4239E18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41797-9AC3-3092-4F8C-239FA4E1B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09D4-1518-2B2D-669F-5E5E15D0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29430-9ED7-3D2F-605D-0A2D4C0B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AC9A9-6D36-E247-FD4A-FCBF5C31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2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66DC3-FE56-9571-0674-9B2F00CB0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23CC2-E1DC-2102-614F-E969817C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31CCB-6281-0AB3-AD51-824A6402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3B3D-E6AB-A7D4-8B39-905004B6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6F77D-D474-0303-A161-EDE641C8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4BFF-F889-E86B-C8C3-77EFB8C0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C2735-EA0A-5D50-360C-BA9D5C35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280C-08EE-2BE4-312D-FEFB3C30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1360-0949-3599-790D-113A1227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E5EB7-5FF6-32C9-3DCF-59316CE2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C36D-F4B5-03FA-C84A-AD7851AB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8E54D-A9FE-C725-8530-31788CBF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C6B7E-27D3-433B-3FC0-38CD688D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BE95-6277-3F0A-3381-40A96101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BDCA-DA64-26D0-AD3A-0A2077C5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4BFD-F18A-6574-4024-2967EBB7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CEEAA-9F64-ABCA-141B-D3C3F8E15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F5A41-655D-056E-4CA6-73BA71413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EFF2-1B83-2A17-6626-857750EF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71A67-85DA-2D91-F72D-2F480831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6704B-C1E9-CF80-89A1-A2D41750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0099-65C7-C3F9-9E60-CEE97243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5EE8-528C-057D-BA1B-A934C1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DB7B2-03FE-D0ED-CF82-720444F14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030C-AFA4-945C-8FD4-472DCD19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D928F-1BDC-02C7-3FE8-2103F64C3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94E15-06F8-74CD-4B14-359FBF23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C6D18-5D49-B48E-4A01-E6368622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7B125-DC36-E91E-83D4-2D20265D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7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7A1F-C7E3-C398-A692-6AA6D0F9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6C20D-412E-A416-BB1D-0248094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B83B-B7DD-0286-420D-B1EA043B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D5AFC-A89B-B864-2EF8-98CAD7BE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0FFB5-601E-CD46-73BA-BD53D7A4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BAAA2-913B-84EA-E678-CBC44071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E4559-22CA-85A4-EE59-78715DE9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664-955B-A395-7587-0F8EE8E0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6C343-76E9-594D-A9AB-2F103E15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732E0-B683-B594-FD25-8CF23EEC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273E0-DB02-2E1D-6B4C-69E600CB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0079-B277-45DC-D0C4-EA24E870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C5495-C2FD-5A2F-5B12-C1880620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459F-4D1B-C715-5FF5-37313541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8917-BA68-2240-EB6D-1902022E0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D2509-3105-09B7-D933-3C7AF202E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7249-FF8B-9C99-5C75-8CD3966C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57845-1C20-4EB3-5D43-CC774DC0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393F5-FDCC-BAA7-0E27-7546A1ED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AD174-1ADB-5F40-A385-42E50D85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183B2-4EC5-8CD6-651F-DFCF24372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09BE9-B9D9-9495-08D4-C0F22D965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7EABD-360D-4D07-AC78-D703D32CA69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DECAC-F1B7-9B7A-9427-05C490D91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99268-0002-41DE-F89D-58685B3BF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7FC3B-8055-4AAF-89E3-226AE79BD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using/cmdline.html#envvar-PYTHONPATH" TargetMode="External"/><Relationship Id="rId2" Type="http://schemas.openxmlformats.org/officeDocument/2006/relationships/hyperlink" Target="https://docs.python.org/3/tutorial/mod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packaging.python.org/en/latest/tutorials/packaging-projects/" TargetMode="External"/><Relationship Id="rId4" Type="http://schemas.openxmlformats.org/officeDocument/2006/relationships/hyperlink" Target="https://docs.python.org/3/library/site.html#module-sit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#inpu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ys.html#module-sys" TargetMode="External"/><Relationship Id="rId2" Type="http://schemas.openxmlformats.org/officeDocument/2006/relationships/hyperlink" Target="https://docs.python.org/3/library/o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docs.python.org/3/library/argparse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typesseq-mutable" TargetMode="External"/><Relationship Id="rId2" Type="http://schemas.openxmlformats.org/officeDocument/2006/relationships/hyperlink" Target="https://docs.python.org/3/library/stdtypes.html#typesseq-comm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typesseq-comm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hashable" TargetMode="External"/><Relationship Id="rId2" Type="http://schemas.openxmlformats.org/officeDocument/2006/relationships/hyperlink" Target="https://docs.python.org/3/library/stdtypes.html#mapping-types-di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et-types-set-frozenset" TargetMode="External"/><Relationship Id="rId2" Type="http://schemas.openxmlformats.org/officeDocument/2006/relationships/hyperlink" Target="https://docs.python.org/3/glossary.html#term-hash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stdtypes.html#str.strip" TargetMode="External"/><Relationship Id="rId3" Type="http://schemas.openxmlformats.org/officeDocument/2006/relationships/hyperlink" Target="https://docs.python.org/3/glossary.html#term-file-object" TargetMode="External"/><Relationship Id="rId7" Type="http://schemas.openxmlformats.org/officeDocument/2006/relationships/hyperlink" Target="https://docs.python.org/3/library/fileinput.html" TargetMode="External"/><Relationship Id="rId2" Type="http://schemas.openxmlformats.org/officeDocument/2006/relationships/hyperlink" Target="https://docs.python.org/3/library/functions.html#op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io.html#io.IOBase.readline" TargetMode="External"/><Relationship Id="rId11" Type="http://schemas.openxmlformats.org/officeDocument/2006/relationships/image" Target="../media/image6.jpg"/><Relationship Id="rId5" Type="http://schemas.openxmlformats.org/officeDocument/2006/relationships/hyperlink" Target="https://docs.python.org/3/library/io.html#io.IOBase.read" TargetMode="External"/><Relationship Id="rId10" Type="http://schemas.openxmlformats.org/officeDocument/2006/relationships/hyperlink" Target="https://docs.python.org/3/reference/compound_stmts.html#the-with-statement" TargetMode="External"/><Relationship Id="rId4" Type="http://schemas.openxmlformats.org/officeDocument/2006/relationships/hyperlink" Target="https://docs.python.org/3/library/io.html#io.IOBase.close" TargetMode="External"/><Relationship Id="rId9" Type="http://schemas.openxmlformats.org/officeDocument/2006/relationships/hyperlink" Target="https://docs.python.org/3/library/io.html#io.BufferedIOBase.wri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json.html" TargetMode="External"/><Relationship Id="rId2" Type="http://schemas.openxmlformats.org/officeDocument/2006/relationships/hyperlink" Target="https://docs.python.org/3/library/cs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pandas.pydata.org/pandas-docs/stable/reference/api/pandas.DataFram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F799B-6BBF-0D65-889F-4B6E75268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CTD Python Essentials</a:t>
            </a:r>
          </a:p>
        </p:txBody>
      </p:sp>
      <p:pic>
        <p:nvPicPr>
          <p:cNvPr id="5" name="Picture 4" descr="A green snake on a shelf&#10;&#10;AI-generated content may be incorrect.">
            <a:extLst>
              <a:ext uri="{FF2B5EF4-FFF2-40B4-BE49-F238E27FC236}">
                <a16:creationId xmlns:a16="http://schemas.microsoft.com/office/drawing/2014/main" id="{8CA326D0-E4AF-F499-4AC7-044DEAD1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7" b="1947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9FED216-3D97-A424-1CD1-D3A1492E8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Week 2 – Data Structures and File Handling</a:t>
            </a:r>
          </a:p>
        </p:txBody>
      </p:sp>
    </p:spTree>
    <p:extLst>
      <p:ext uri="{BB962C8B-B14F-4D97-AF65-F5344CB8AC3E}">
        <p14:creationId xmlns:p14="http://schemas.microsoft.com/office/powerpoint/2010/main" val="242026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A9B35-D390-1914-A63F-4BA512B6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Modules and Libraries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C38F-BCC4-70A0-E2EB-32D1FCAC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US" sz="1400" dirty="0"/>
              <a:t>Python provides a convenient </a:t>
            </a:r>
            <a:r>
              <a:rPr lang="en-US" sz="1400" dirty="0">
                <a:hlinkClick r:id="rId2"/>
              </a:rPr>
              <a:t>module system </a:t>
            </a:r>
            <a:r>
              <a:rPr lang="en-US" sz="1400" dirty="0"/>
              <a:t>for managing name spaces</a:t>
            </a:r>
          </a:p>
          <a:p>
            <a:pPr lvl="1"/>
            <a:r>
              <a:rPr lang="en-US" sz="1400" dirty="0"/>
              <a:t>Break programs up into multiple files</a:t>
            </a:r>
          </a:p>
          <a:p>
            <a:pPr lvl="1"/>
            <a:r>
              <a:rPr lang="en-US" sz="1400" dirty="0"/>
              <a:t>Avoid accidental name collisions</a:t>
            </a:r>
          </a:p>
          <a:p>
            <a:r>
              <a:rPr lang="en-US" sz="1400" dirty="0"/>
              <a:t>Usage</a:t>
            </a:r>
          </a:p>
          <a:p>
            <a:pPr lvl="1"/>
            <a:r>
              <a:rPr lang="en-US" sz="1400" dirty="0"/>
              <a:t>import </a:t>
            </a:r>
            <a:r>
              <a:rPr lang="en-US" sz="1400" dirty="0">
                <a:solidFill>
                  <a:schemeClr val="accent6"/>
                </a:solidFill>
              </a:rPr>
              <a:t>&lt;module-name&gt; </a:t>
            </a:r>
            <a:r>
              <a:rPr lang="en-US" sz="1400" dirty="0"/>
              <a:t># file name with no quotes or .</a:t>
            </a:r>
            <a:r>
              <a:rPr lang="en-US" sz="1400" dirty="0" err="1"/>
              <a:t>py</a:t>
            </a:r>
            <a:r>
              <a:rPr lang="en-US" sz="1400" dirty="0"/>
              <a:t> suffix</a:t>
            </a:r>
          </a:p>
          <a:p>
            <a:pPr lvl="1"/>
            <a:r>
              <a:rPr lang="en-US" sz="1400" dirty="0"/>
              <a:t>import </a:t>
            </a:r>
            <a:r>
              <a:rPr lang="en-US" sz="1400" dirty="0">
                <a:solidFill>
                  <a:schemeClr val="accent6"/>
                </a:solidFill>
              </a:rPr>
              <a:t>&lt;module-name&gt; </a:t>
            </a:r>
            <a:r>
              <a:rPr lang="en-US" sz="1400" dirty="0"/>
              <a:t>as </a:t>
            </a:r>
            <a:r>
              <a:rPr lang="en-US" sz="1400" dirty="0">
                <a:solidFill>
                  <a:schemeClr val="accent6"/>
                </a:solidFill>
              </a:rPr>
              <a:t>&lt;shorter-name&gt;</a:t>
            </a:r>
          </a:p>
          <a:p>
            <a:pPr lvl="1"/>
            <a:r>
              <a:rPr lang="en-US" sz="1400" dirty="0"/>
              <a:t>To access names inside the module, qualify it with the module name</a:t>
            </a:r>
          </a:p>
          <a:p>
            <a:pPr lvl="2"/>
            <a:r>
              <a:rPr lang="en-US" sz="1000" dirty="0">
                <a:solidFill>
                  <a:schemeClr val="accent4"/>
                </a:solidFill>
              </a:rPr>
              <a:t>&lt;module-name&gt;.&lt;name-in-module&gt;</a:t>
            </a:r>
          </a:p>
          <a:p>
            <a:r>
              <a:rPr lang="en-US" sz="1400" dirty="0"/>
              <a:t>Module search order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Built 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Local 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dirty="0">
                <a:hlinkClick r:id="rId3"/>
              </a:rPr>
              <a:t>PYTHONPATH</a:t>
            </a:r>
            <a:r>
              <a:rPr lang="en-US" sz="1400" dirty="0"/>
              <a:t> environment variable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>
                <a:hlinkClick r:id="rId4"/>
              </a:rPr>
              <a:t>site-packages</a:t>
            </a:r>
            <a:r>
              <a:rPr lang="en-US" sz="1400" dirty="0"/>
              <a:t> for the local installation</a:t>
            </a:r>
          </a:p>
          <a:p>
            <a:r>
              <a:rPr lang="en-US" sz="1400" dirty="0"/>
              <a:t>For more complex projects you can create </a:t>
            </a:r>
            <a:r>
              <a:rPr lang="en-US" sz="1400" dirty="0">
                <a:hlinkClick r:id="rId5"/>
              </a:rPr>
              <a:t>python packages</a:t>
            </a:r>
            <a:endParaRPr lang="en-US" sz="1400" dirty="0"/>
          </a:p>
          <a:p>
            <a:pPr lvl="1"/>
            <a:r>
              <a:rPr lang="en-US" sz="1400" dirty="0"/>
              <a:t>Standard structure for project management</a:t>
            </a:r>
          </a:p>
          <a:p>
            <a:pPr lvl="1"/>
            <a:r>
              <a:rPr lang="en-US" sz="1400" dirty="0"/>
              <a:t>Can manage multiple hierarchical modules together </a:t>
            </a:r>
          </a:p>
          <a:p>
            <a:endParaRPr lang="en-US" sz="1400" dirty="0"/>
          </a:p>
        </p:txBody>
      </p:sp>
      <p:pic>
        <p:nvPicPr>
          <p:cNvPr id="5" name="Picture 4" descr="A green snake in a library&#10;&#10;AI-generated content may be incorrect.">
            <a:extLst>
              <a:ext uri="{FF2B5EF4-FFF2-40B4-BE49-F238E27FC236}">
                <a16:creationId xmlns:a16="http://schemas.microsoft.com/office/drawing/2014/main" id="{A752FF27-6149-CD85-B266-534CD643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r="14623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1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ake on a keyboard&#10;&#10;AI-generated content may be incorrect.">
            <a:extLst>
              <a:ext uri="{FF2B5EF4-FFF2-40B4-BE49-F238E27FC236}">
                <a16:creationId xmlns:a16="http://schemas.microsoft.com/office/drawing/2014/main" id="{A8B383E3-9BAC-EE6D-A3BA-BC126ED8C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r="11965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63808-AEB1-ACDA-D4B4-D90264215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Keyboard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5E6C-735F-65AC-5244-9E90A410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The built in function </a:t>
            </a:r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input(</a:t>
            </a:r>
            <a:r>
              <a:rPr lang="en-US" sz="20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[&lt;prompt&gt;]</a:t>
            </a:r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/>
              <a:t>is used for keyboard input</a:t>
            </a:r>
          </a:p>
          <a:p>
            <a:r>
              <a:rPr lang="en-US" sz="2000" dirty="0"/>
              <a:t>It prompts the user with the optional prompt string and returns a string with the newline removed</a:t>
            </a:r>
          </a:p>
        </p:txBody>
      </p:sp>
    </p:spTree>
    <p:extLst>
      <p:ext uri="{BB962C8B-B14F-4D97-AF65-F5344CB8AC3E}">
        <p14:creationId xmlns:p14="http://schemas.microsoft.com/office/powerpoint/2010/main" val="221396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6381E-D997-89FE-EABC-82B44572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Interacting with the OS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4F58-A5EB-38D9-07B3-5FDC09BF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400" dirty="0"/>
              <a:t>The </a:t>
            </a:r>
            <a:r>
              <a:rPr lang="en-US" sz="1400" dirty="0" err="1">
                <a:hlinkClick r:id="rId2"/>
              </a:rPr>
              <a:t>os</a:t>
            </a:r>
            <a:r>
              <a:rPr lang="en-US" sz="1400" dirty="0"/>
              <a:t> module provides a portable way to access operating system information</a:t>
            </a:r>
          </a:p>
          <a:p>
            <a:pPr lvl="1"/>
            <a:r>
              <a:rPr lang="en-US" sz="1400" dirty="0" err="1">
                <a:solidFill>
                  <a:schemeClr val="accent4"/>
                </a:solidFill>
              </a:rPr>
              <a:t>os.</a:t>
            </a:r>
            <a:r>
              <a:rPr lang="en-US" sz="1400" b="1" dirty="0" err="1">
                <a:solidFill>
                  <a:schemeClr val="accent4"/>
                </a:solidFill>
              </a:rPr>
              <a:t>chdir</a:t>
            </a:r>
            <a:r>
              <a:rPr lang="en-US" sz="1400" dirty="0">
                <a:solidFill>
                  <a:schemeClr val="accent4"/>
                </a:solidFill>
              </a:rPr>
              <a:t>(</a:t>
            </a:r>
            <a:r>
              <a:rPr lang="en-US" sz="1400" dirty="0">
                <a:solidFill>
                  <a:schemeClr val="accent6"/>
                </a:solidFill>
              </a:rPr>
              <a:t>path</a:t>
            </a:r>
            <a:r>
              <a:rPr lang="en-US" sz="1400" dirty="0">
                <a:solidFill>
                  <a:schemeClr val="accent4"/>
                </a:solidFill>
              </a:rPr>
              <a:t>) # change the working directory</a:t>
            </a:r>
          </a:p>
          <a:p>
            <a:pPr lvl="1"/>
            <a:r>
              <a:rPr lang="en-US" sz="1400" dirty="0" err="1">
                <a:solidFill>
                  <a:schemeClr val="accent4"/>
                </a:solidFill>
              </a:rPr>
              <a:t>os.</a:t>
            </a:r>
            <a:r>
              <a:rPr lang="en-US" sz="1400" b="1" dirty="0" err="1">
                <a:solidFill>
                  <a:schemeClr val="accent4"/>
                </a:solidFill>
              </a:rPr>
              <a:t>getcwd</a:t>
            </a:r>
            <a:r>
              <a:rPr lang="en-US" sz="1400" dirty="0">
                <a:solidFill>
                  <a:schemeClr val="accent4"/>
                </a:solidFill>
              </a:rPr>
              <a:t>() # get the current working directory</a:t>
            </a:r>
          </a:p>
          <a:p>
            <a:pPr lvl="1"/>
            <a:r>
              <a:rPr lang="en-US" sz="1400" b="0" i="0" dirty="0" err="1">
                <a:solidFill>
                  <a:schemeClr val="accent4"/>
                </a:solidFill>
                <a:effectLst/>
                <a:latin typeface="Menlo"/>
              </a:rPr>
              <a:t>os.</a:t>
            </a:r>
            <a:r>
              <a:rPr lang="en-US" sz="1400" b="1" i="0" dirty="0" err="1">
                <a:solidFill>
                  <a:schemeClr val="accent4"/>
                </a:solidFill>
                <a:effectLst/>
                <a:latin typeface="Menlo"/>
              </a:rPr>
              <a:t>getenv</a:t>
            </a:r>
            <a:r>
              <a:rPr lang="en-US" sz="1400" b="0" i="0" dirty="0">
                <a:solidFill>
                  <a:schemeClr val="accent4"/>
                </a:solidFill>
                <a:effectLst/>
                <a:latin typeface="Menlo"/>
              </a:rPr>
              <a:t>(</a:t>
            </a:r>
            <a:r>
              <a:rPr lang="en-US" sz="1400" b="0" i="1" dirty="0">
                <a:solidFill>
                  <a:schemeClr val="accent6"/>
                </a:solidFill>
                <a:effectLst/>
                <a:latin typeface="Menlo"/>
              </a:rPr>
              <a:t>key</a:t>
            </a:r>
            <a:r>
              <a:rPr lang="en-US" sz="1400" b="0" i="0" dirty="0">
                <a:solidFill>
                  <a:schemeClr val="accent6"/>
                </a:solidFill>
                <a:effectLst/>
                <a:latin typeface="Menlo"/>
              </a:rPr>
              <a:t>, </a:t>
            </a:r>
            <a:r>
              <a:rPr lang="en-US" sz="1400" b="0" i="1" dirty="0">
                <a:solidFill>
                  <a:schemeClr val="accent6"/>
                </a:solidFill>
                <a:effectLst/>
                <a:latin typeface="Menlo"/>
              </a:rPr>
              <a:t>default=None</a:t>
            </a:r>
            <a:r>
              <a:rPr lang="en-US" sz="1400" b="0" i="0" dirty="0">
                <a:solidFill>
                  <a:schemeClr val="accent4"/>
                </a:solidFill>
                <a:effectLst/>
                <a:latin typeface="Menlo"/>
              </a:rPr>
              <a:t>) # get an environment variable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/>
              <a:t>The </a:t>
            </a:r>
            <a:r>
              <a:rPr lang="en-US" sz="1400" dirty="0">
                <a:hlinkClick r:id="rId3"/>
              </a:rPr>
              <a:t>sys</a:t>
            </a:r>
            <a:r>
              <a:rPr lang="en-US" sz="1400" dirty="0"/>
              <a:t> module is used to access system specific information</a:t>
            </a:r>
          </a:p>
          <a:p>
            <a:pPr lvl="1"/>
            <a:r>
              <a:rPr lang="en-US" sz="1400" b="0" i="0" dirty="0" err="1">
                <a:solidFill>
                  <a:schemeClr val="accent4"/>
                </a:solidFill>
                <a:effectLst/>
                <a:latin typeface="Menlo"/>
              </a:rPr>
              <a:t>sys.</a:t>
            </a:r>
            <a:r>
              <a:rPr lang="en-US" sz="1400" b="1" i="0" dirty="0" err="1">
                <a:solidFill>
                  <a:schemeClr val="accent4"/>
                </a:solidFill>
                <a:effectLst/>
                <a:latin typeface="Menlo"/>
              </a:rPr>
              <a:t>argv</a:t>
            </a:r>
            <a:r>
              <a:rPr lang="en-US" sz="1400" b="1" i="0" dirty="0">
                <a:solidFill>
                  <a:schemeClr val="accent4"/>
                </a:solidFill>
                <a:effectLst/>
                <a:latin typeface="Menlo"/>
              </a:rPr>
              <a:t> </a:t>
            </a:r>
            <a:r>
              <a:rPr lang="en-US" sz="1400" i="0" dirty="0">
                <a:solidFill>
                  <a:schemeClr val="accent4"/>
                </a:solidFill>
                <a:effectLst/>
                <a:latin typeface="Menlo"/>
              </a:rPr>
              <a:t># list of command line arguments where </a:t>
            </a:r>
            <a:r>
              <a:rPr lang="en-US" sz="1400" i="0" dirty="0" err="1">
                <a:solidFill>
                  <a:schemeClr val="accent4"/>
                </a:solidFill>
                <a:effectLst/>
                <a:latin typeface="Menlo"/>
              </a:rPr>
              <a:t>argv</a:t>
            </a:r>
            <a:r>
              <a:rPr lang="en-US" sz="1400" i="0" dirty="0">
                <a:solidFill>
                  <a:schemeClr val="accent4"/>
                </a:solidFill>
                <a:effectLst/>
                <a:latin typeface="Menlo"/>
              </a:rPr>
              <a:t>[0] is</a:t>
            </a:r>
            <a:r>
              <a:rPr lang="en-US" sz="1400" i="0" dirty="0">
                <a:effectLst/>
                <a:latin typeface="Menlo"/>
              </a:rPr>
              <a:t> </a:t>
            </a:r>
            <a:r>
              <a:rPr lang="en-US" sz="1400" i="0" dirty="0">
                <a:solidFill>
                  <a:schemeClr val="accent4"/>
                </a:solidFill>
                <a:effectLst/>
                <a:latin typeface="Menlo"/>
              </a:rPr>
              <a:t>the script name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argparse</a:t>
            </a:r>
            <a:r>
              <a:rPr lang="en-US" sz="1400" dirty="0"/>
              <a:t> module provide a feature rich way to specify and capture command line arguments</a:t>
            </a:r>
          </a:p>
          <a:p>
            <a:pPr lvl="1"/>
            <a:r>
              <a:rPr lang="en-US" sz="1400" dirty="0"/>
              <a:t>Use it for all but the most simple cases</a:t>
            </a:r>
          </a:p>
          <a:p>
            <a:pPr lvl="1"/>
            <a:r>
              <a:rPr lang="en-US" sz="1400" dirty="0"/>
              <a:t>Generates help messages</a:t>
            </a:r>
          </a:p>
        </p:txBody>
      </p:sp>
      <p:pic>
        <p:nvPicPr>
          <p:cNvPr id="6" name="Picture 5" descr="A group of logos of different brands">
            <a:extLst>
              <a:ext uri="{FF2B5EF4-FFF2-40B4-BE49-F238E27FC236}">
                <a16:creationId xmlns:a16="http://schemas.microsoft.com/office/drawing/2014/main" id="{18AFB3B6-761C-4A3A-AD4F-71DA438BA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41431"/>
            <a:ext cx="5458968" cy="29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98A63-BDB6-9F91-6BDD-5A607336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scripts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1DD8E9-AEB9-E274-1034-A5EE723B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873" y="637630"/>
            <a:ext cx="6965039" cy="59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073-E485-17A8-8196-A626B29E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B0D4-4A25-38F4-2876-947BB92C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7600" cy="31019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Python provides a convenient way to manage package dependencies using </a:t>
            </a:r>
            <a:r>
              <a:rPr lang="en-US" dirty="0">
                <a:hlinkClick r:id="rId2"/>
              </a:rPr>
              <a:t>virtual environments</a:t>
            </a:r>
            <a:endParaRPr lang="en-US" dirty="0"/>
          </a:p>
          <a:p>
            <a:r>
              <a:rPr lang="en-US" dirty="0"/>
              <a:t>Specific interpreter, modules, libraries and binaries for a given project</a:t>
            </a:r>
          </a:p>
          <a:p>
            <a:r>
              <a:rPr lang="en-US" dirty="0"/>
              <a:t>Standard practice is not to add the </a:t>
            </a:r>
            <a:r>
              <a:rPr lang="en-US" dirty="0" err="1"/>
              <a:t>venv</a:t>
            </a:r>
            <a:r>
              <a:rPr lang="en-US" dirty="0"/>
              <a:t> to the versioning system</a:t>
            </a:r>
          </a:p>
          <a:p>
            <a:pPr lvl="1"/>
            <a:r>
              <a:rPr lang="en-US" dirty="0"/>
              <a:t>Instead reproduce it as needed (manage requirements.txt version)</a:t>
            </a:r>
          </a:p>
          <a:p>
            <a:pPr lvl="2"/>
            <a:r>
              <a:rPr lang="en-US" b="0" i="0" dirty="0">
                <a:solidFill>
                  <a:schemeClr val="accent4"/>
                </a:solidFill>
                <a:effectLst/>
                <a:latin typeface="Menlo"/>
              </a:rPr>
              <a:t>pip install -r requirements.txt # list of packages and revision numbers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python -m </a:t>
            </a:r>
            <a:r>
              <a:rPr lang="en-US" dirty="0" err="1">
                <a:solidFill>
                  <a:schemeClr val="accent4"/>
                </a:solidFill>
              </a:rPr>
              <a:t>venv</a:t>
            </a:r>
            <a:r>
              <a:rPr lang="en-US" dirty="0">
                <a:solidFill>
                  <a:schemeClr val="accent4"/>
                </a:solidFill>
              </a:rPr>
              <a:t> .</a:t>
            </a:r>
            <a:r>
              <a:rPr lang="en-US" dirty="0" err="1">
                <a:solidFill>
                  <a:schemeClr val="accent6"/>
                </a:solidFill>
              </a:rPr>
              <a:t>venv</a:t>
            </a:r>
            <a:r>
              <a:rPr lang="en-US" dirty="0">
                <a:solidFill>
                  <a:schemeClr val="accent4"/>
                </a:solidFill>
              </a:rPr>
              <a:t> # the last argument can be any file 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source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>
                <a:solidFill>
                  <a:schemeClr val="accent6"/>
                </a:solidFill>
              </a:rPr>
              <a:t>venv</a:t>
            </a:r>
            <a:r>
              <a:rPr lang="en-US" dirty="0">
                <a:solidFill>
                  <a:schemeClr val="accent4"/>
                </a:solidFill>
              </a:rPr>
              <a:t>/bin/activate # or source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>
                <a:solidFill>
                  <a:schemeClr val="accent6"/>
                </a:solidFill>
              </a:rPr>
              <a:t>venv</a:t>
            </a:r>
            <a:r>
              <a:rPr lang="en-US" dirty="0">
                <a:solidFill>
                  <a:schemeClr val="accent4"/>
                </a:solidFill>
              </a:rPr>
              <a:t>/Scripts/activate on Windows</a:t>
            </a:r>
          </a:p>
          <a:p>
            <a:r>
              <a:rPr lang="en-US" dirty="0"/>
              <a:t>Make sure you see (.</a:t>
            </a:r>
            <a:r>
              <a:rPr lang="en-US" dirty="0" err="1"/>
              <a:t>venv</a:t>
            </a:r>
            <a:r>
              <a:rPr lang="en-US" dirty="0"/>
              <a:t>) in your 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3578C-3EFD-C521-F4DD-6F730C74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40" r="12657" b="1"/>
          <a:stretch/>
        </p:blipFill>
        <p:spPr>
          <a:xfrm>
            <a:off x="771579" y="4927600"/>
            <a:ext cx="10648841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6DE0-FB90-FF36-D542-5A90BDE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Q&amp;A</a:t>
            </a:r>
            <a:br>
              <a:rPr lang="en-US" sz="5400" dirty="0"/>
            </a:br>
            <a:r>
              <a:rPr lang="en-US" sz="5400" dirty="0"/>
              <a:t>and</a:t>
            </a:r>
            <a:br>
              <a:rPr lang="en-US" sz="5400" dirty="0"/>
            </a:br>
            <a:r>
              <a:rPr lang="en-US" sz="5400" dirty="0"/>
              <a:t>Demo</a:t>
            </a:r>
          </a:p>
        </p:txBody>
      </p:sp>
      <p:pic>
        <p:nvPicPr>
          <p:cNvPr id="5" name="Content Placeholder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04E0CFEE-1E10-C932-5F80-CED96EAA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01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86465-72E9-A7F9-58E7-F78B304F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5" y="207029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6DC6-A9EF-465F-DE44-AB53431C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11" y="1909482"/>
            <a:ext cx="6926443" cy="4634755"/>
          </a:xfrm>
        </p:spPr>
        <p:txBody>
          <a:bodyPr>
            <a:normAutofit/>
          </a:bodyPr>
          <a:lstStyle/>
          <a:p>
            <a:r>
              <a:rPr lang="en-US" sz="1800"/>
              <a:t>Mutable sequential data structure indexed with integers</a:t>
            </a:r>
          </a:p>
          <a:p>
            <a:r>
              <a:rPr lang="en-US" sz="1800"/>
              <a:t>Implemented as dynamic arrays in contiguous memory</a:t>
            </a:r>
          </a:p>
          <a:p>
            <a:pPr lvl="1"/>
            <a:r>
              <a:rPr lang="en-US" sz="1800">
                <a:solidFill>
                  <a:schemeClr val="accent6"/>
                </a:solidFill>
              </a:rPr>
              <a:t>O(1)</a:t>
            </a:r>
            <a:r>
              <a:rPr lang="en-US" sz="1800"/>
              <a:t> index and append unless resizing (</a:t>
            </a:r>
            <a:r>
              <a:rPr lang="en-US" sz="1800">
                <a:solidFill>
                  <a:schemeClr val="accent6"/>
                </a:solidFill>
              </a:rPr>
              <a:t>O(n)</a:t>
            </a:r>
            <a:r>
              <a:rPr lang="en-US" sz="1800"/>
              <a:t>) is needed</a:t>
            </a:r>
          </a:p>
          <a:p>
            <a:r>
              <a:rPr lang="en-US" sz="1800"/>
              <a:t>Accessing via index</a:t>
            </a:r>
          </a:p>
          <a:p>
            <a:pPr lvl="1"/>
            <a:r>
              <a:rPr lang="en-US" sz="1800" err="1">
                <a:solidFill>
                  <a:schemeClr val="accent4"/>
                </a:solidFill>
              </a:rPr>
              <a:t>my_list</a:t>
            </a:r>
            <a:r>
              <a:rPr lang="en-US" sz="1800">
                <a:solidFill>
                  <a:schemeClr val="accent4"/>
                </a:solidFill>
              </a:rPr>
              <a:t>[</a:t>
            </a:r>
            <a:r>
              <a:rPr lang="en-US" sz="1800">
                <a:solidFill>
                  <a:schemeClr val="accent6"/>
                </a:solidFill>
              </a:rPr>
              <a:t>&lt;index&gt;</a:t>
            </a:r>
            <a:r>
              <a:rPr lang="en-US" sz="1800">
                <a:solidFill>
                  <a:schemeClr val="accent4"/>
                </a:solidFill>
              </a:rPr>
              <a:t>] </a:t>
            </a:r>
            <a:r>
              <a:rPr lang="en-US" sz="1800"/>
              <a:t>where index is zero based</a:t>
            </a:r>
          </a:p>
          <a:p>
            <a:pPr lvl="1"/>
            <a:r>
              <a:rPr lang="en-US" sz="1800" err="1">
                <a:solidFill>
                  <a:schemeClr val="accent4"/>
                </a:solidFill>
              </a:rPr>
              <a:t>my_list</a:t>
            </a:r>
            <a:r>
              <a:rPr lang="en-US" sz="1800">
                <a:solidFill>
                  <a:schemeClr val="accent4"/>
                </a:solidFill>
              </a:rPr>
              <a:t>[</a:t>
            </a:r>
            <a:r>
              <a:rPr lang="en-US" sz="1800">
                <a:solidFill>
                  <a:schemeClr val="accent6"/>
                </a:solidFill>
              </a:rPr>
              <a:t>&lt;start&gt;</a:t>
            </a:r>
            <a:r>
              <a:rPr lang="en-US" sz="1800">
                <a:solidFill>
                  <a:schemeClr val="accent4"/>
                </a:solidFill>
              </a:rPr>
              <a:t>:</a:t>
            </a:r>
            <a:r>
              <a:rPr lang="en-US" sz="1800">
                <a:solidFill>
                  <a:schemeClr val="accent6"/>
                </a:solidFill>
              </a:rPr>
              <a:t>&lt;one-past&gt;</a:t>
            </a:r>
            <a:r>
              <a:rPr lang="en-US" sz="1800">
                <a:solidFill>
                  <a:schemeClr val="accent4"/>
                </a:solidFill>
              </a:rPr>
              <a:t>] </a:t>
            </a:r>
            <a:r>
              <a:rPr lang="en-US" sz="1800"/>
              <a:t>returns a new list which is a slice</a:t>
            </a:r>
          </a:p>
          <a:p>
            <a:pPr lvl="2"/>
            <a:r>
              <a:rPr lang="en-US" sz="1800"/>
              <a:t>Omitting the first implies the beginning, omitting the last implies the end</a:t>
            </a:r>
          </a:p>
          <a:p>
            <a:pPr lvl="2"/>
            <a:r>
              <a:rPr lang="en-US" sz="1800">
                <a:solidFill>
                  <a:schemeClr val="accent4"/>
                </a:solidFill>
              </a:rPr>
              <a:t>[:]</a:t>
            </a:r>
            <a:r>
              <a:rPr lang="en-US" sz="1800"/>
              <a:t> returns a shallow copy</a:t>
            </a:r>
          </a:p>
          <a:p>
            <a:pPr lvl="2"/>
            <a:r>
              <a:rPr lang="en-US" sz="1800"/>
              <a:t>Negative indices start from the end instead of the beginning </a:t>
            </a:r>
          </a:p>
          <a:p>
            <a:r>
              <a:rPr lang="en-US" sz="1800"/>
              <a:t>Use </a:t>
            </a:r>
            <a:r>
              <a:rPr lang="en-US" sz="1800" err="1">
                <a:solidFill>
                  <a:schemeClr val="accent4"/>
                </a:solidFill>
              </a:rPr>
              <a:t>len</a:t>
            </a:r>
            <a:r>
              <a:rPr lang="en-US" sz="1800">
                <a:solidFill>
                  <a:schemeClr val="accent4"/>
                </a:solidFill>
              </a:rPr>
              <a:t>() </a:t>
            </a:r>
            <a:r>
              <a:rPr lang="en-US" sz="1800"/>
              <a:t>to find the length of a list</a:t>
            </a:r>
          </a:p>
          <a:p>
            <a:pPr lvl="1"/>
            <a:r>
              <a:rPr lang="en-US" sz="1800"/>
              <a:t>Generic for any container in python</a:t>
            </a:r>
          </a:p>
          <a:p>
            <a:pPr lvl="1"/>
            <a:r>
              <a:rPr lang="en-US" sz="1800"/>
              <a:t>Or anything which implements </a:t>
            </a:r>
            <a:r>
              <a:rPr lang="en-US" sz="1800">
                <a:solidFill>
                  <a:schemeClr val="accent4"/>
                </a:solidFill>
              </a:rPr>
              <a:t>__</a:t>
            </a:r>
            <a:r>
              <a:rPr lang="en-US" sz="1800" err="1">
                <a:solidFill>
                  <a:schemeClr val="accent4"/>
                </a:solidFill>
              </a:rPr>
              <a:t>len</a:t>
            </a:r>
            <a:r>
              <a:rPr lang="en-US" sz="1800">
                <a:solidFill>
                  <a:schemeClr val="accent4"/>
                </a:solidFill>
              </a:rPr>
              <a:t>__()</a:t>
            </a:r>
            <a:endParaRPr lang="en-US" sz="1400">
              <a:solidFill>
                <a:schemeClr val="accent4"/>
              </a:solidFill>
            </a:endParaRPr>
          </a:p>
        </p:txBody>
      </p:sp>
      <p:pic>
        <p:nvPicPr>
          <p:cNvPr id="5" name="Picture 4" descr="A cartoon of snakes in a stack&#10;&#10;AI-generated content may be incorrect.">
            <a:extLst>
              <a:ext uri="{FF2B5EF4-FFF2-40B4-BE49-F238E27FC236}">
                <a16:creationId xmlns:a16="http://schemas.microsoft.com/office/drawing/2014/main" id="{6C31D412-9021-0EC2-E6D2-57176F5D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028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A4D34-296B-AA2B-04EC-B1D3E893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List Methods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107B0-35B5-3FE3-E8B4-DD209AA6C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Lists supports lots of methods and operations</a:t>
            </a:r>
          </a:p>
          <a:p>
            <a:pPr lvl="1"/>
            <a:r>
              <a:rPr lang="en-US" sz="2200">
                <a:hlinkClick r:id="rId2"/>
              </a:rPr>
              <a:t>Common sequence operations</a:t>
            </a:r>
            <a:endParaRPr lang="en-US" sz="2200"/>
          </a:p>
          <a:p>
            <a:pPr lvl="1"/>
            <a:r>
              <a:rPr lang="en-US" sz="2200">
                <a:hlinkClick r:id="rId3"/>
              </a:rPr>
              <a:t>Mutable sequence operations</a:t>
            </a:r>
            <a:endParaRPr lang="en-US" sz="2200"/>
          </a:p>
          <a:p>
            <a:r>
              <a:rPr lang="en-US" sz="2600"/>
              <a:t>Explicit conversion via </a:t>
            </a:r>
            <a:r>
              <a:rPr lang="en-US" sz="2600">
                <a:solidFill>
                  <a:schemeClr val="accent4"/>
                </a:solidFill>
              </a:rPr>
              <a:t>list()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8315D1-70A0-00DA-C6E0-B6D8DA65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18" y="640080"/>
            <a:ext cx="457382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5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FF20-60F4-A786-B9B6-95B2530A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6705-BB4A-5D5F-846F-F886B590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Tuples are immutable sequential data structures</a:t>
            </a:r>
          </a:p>
          <a:p>
            <a:r>
              <a:rPr lang="en-US"/>
              <a:t>Implemented as a fixed sized array in contiguous memory</a:t>
            </a:r>
          </a:p>
          <a:p>
            <a:pPr lvl="1"/>
            <a:r>
              <a:rPr lang="en-US"/>
              <a:t>More efficient than lists (no resizing mechanism)</a:t>
            </a:r>
          </a:p>
          <a:p>
            <a:r>
              <a:rPr lang="en-US"/>
              <a:t>Support all of the </a:t>
            </a:r>
            <a:r>
              <a:rPr lang="en-US" sz="2800">
                <a:hlinkClick r:id="rId2"/>
              </a:rPr>
              <a:t>common sequence operations</a:t>
            </a:r>
            <a:endParaRPr lang="en-US" sz="2800"/>
          </a:p>
          <a:p>
            <a:pPr lvl="1"/>
            <a:r>
              <a:rPr lang="en-US"/>
              <a:t>Can be treated like lists except for operations which make changes in place (mutate)</a:t>
            </a:r>
          </a:p>
          <a:p>
            <a:r>
              <a:rPr lang="en-US"/>
              <a:t>Tuples can be used as </a:t>
            </a:r>
            <a:r>
              <a:rPr lang="en-US" err="1">
                <a:solidFill>
                  <a:schemeClr val="accent4"/>
                </a:solidFill>
              </a:rPr>
              <a:t>dict</a:t>
            </a:r>
            <a:r>
              <a:rPr lang="en-US"/>
              <a:t> keys and can be added to </a:t>
            </a:r>
            <a:r>
              <a:rPr lang="en-US">
                <a:solidFill>
                  <a:schemeClr val="accent4"/>
                </a:solidFill>
              </a:rPr>
              <a:t>set</a:t>
            </a:r>
            <a:r>
              <a:rPr lang="en-US"/>
              <a:t>s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list</a:t>
            </a:r>
            <a:r>
              <a:rPr lang="en-US"/>
              <a:t>s can not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CCE2-84D6-2DE5-C73C-6147C42A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51" y="-92075"/>
            <a:ext cx="10515600" cy="1325563"/>
          </a:xfrm>
        </p:spPr>
        <p:txBody>
          <a:bodyPr/>
          <a:lstStyle/>
          <a:p>
            <a:r>
              <a:rPr lang="en-US" err="1"/>
              <a:t>dict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7D48-71C8-E3C6-1038-6355D158C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93" y="1001807"/>
            <a:ext cx="6128195" cy="522418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mutable mapping data structure</a:t>
            </a:r>
          </a:p>
          <a:p>
            <a:pPr lvl="1"/>
            <a:r>
              <a:rPr lang="en-US" dirty="0"/>
              <a:t>key/value pairs</a:t>
            </a:r>
          </a:p>
          <a:p>
            <a:pPr lvl="1"/>
            <a:r>
              <a:rPr lang="en-US" dirty="0"/>
              <a:t>Associative array</a:t>
            </a:r>
          </a:p>
          <a:p>
            <a:r>
              <a:rPr lang="en-US" dirty="0"/>
              <a:t>Implemented as hash tables</a:t>
            </a:r>
          </a:p>
          <a:p>
            <a:pPr lvl="1"/>
            <a:r>
              <a:rPr lang="en-US" dirty="0"/>
              <a:t>Lookup is efficient</a:t>
            </a:r>
          </a:p>
          <a:p>
            <a:pPr lvl="1"/>
            <a:r>
              <a:rPr lang="en-US" dirty="0"/>
              <a:t>Constant time lookup when there are no collisions</a:t>
            </a:r>
          </a:p>
          <a:p>
            <a:pPr lvl="1"/>
            <a:r>
              <a:rPr lang="en-US" dirty="0"/>
              <a:t>Unlikely worst case of </a:t>
            </a:r>
            <a:r>
              <a:rPr lang="en-US" dirty="0">
                <a:solidFill>
                  <a:schemeClr val="accent6"/>
                </a:solidFill>
              </a:rPr>
              <a:t>O(n)</a:t>
            </a:r>
            <a:r>
              <a:rPr lang="en-US" dirty="0"/>
              <a:t> when everything collides</a:t>
            </a:r>
          </a:p>
          <a:p>
            <a:r>
              <a:rPr lang="en-US" dirty="0"/>
              <a:t>These are the </a:t>
            </a:r>
            <a:r>
              <a:rPr lang="en-US" dirty="0">
                <a:hlinkClick r:id="rId2"/>
              </a:rPr>
              <a:t>methods and operations </a:t>
            </a:r>
            <a:r>
              <a:rPr lang="en-US" dirty="0"/>
              <a:t>supported by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Key lookup and assignment using </a:t>
            </a:r>
            <a:r>
              <a:rPr lang="en-US" dirty="0" err="1">
                <a:solidFill>
                  <a:schemeClr val="accent4"/>
                </a:solidFill>
              </a:rPr>
              <a:t>my_dict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>
                <a:solidFill>
                  <a:schemeClr val="accent6"/>
                </a:solidFill>
              </a:rPr>
              <a:t>&lt;key&gt;</a:t>
            </a:r>
            <a:r>
              <a:rPr lang="en-US" dirty="0">
                <a:solidFill>
                  <a:schemeClr val="accent4"/>
                </a:solidFill>
              </a:rPr>
              <a:t>]</a:t>
            </a:r>
          </a:p>
          <a:p>
            <a:r>
              <a:rPr lang="en-US" dirty="0"/>
              <a:t>Keys must be </a:t>
            </a:r>
            <a:r>
              <a:rPr lang="en-US" dirty="0" err="1">
                <a:hlinkClick r:id="rId3"/>
              </a:rPr>
              <a:t>hashable</a:t>
            </a:r>
            <a:endParaRPr lang="en-US" dirty="0"/>
          </a:p>
          <a:p>
            <a:pPr lvl="1"/>
            <a:r>
              <a:rPr lang="en-US" dirty="0"/>
              <a:t>Immutable and can be compared to other objects</a:t>
            </a:r>
          </a:p>
          <a:p>
            <a:r>
              <a:rPr lang="en-US" dirty="0"/>
              <a:t>Iterating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chemeClr val="accent6"/>
                </a:solidFill>
              </a:rPr>
              <a:t>dict</a:t>
            </a:r>
            <a:r>
              <a:rPr lang="en-US" dirty="0"/>
              <a:t> itself provides an iterator over keys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values() </a:t>
            </a:r>
            <a:r>
              <a:rPr lang="en-US" dirty="0"/>
              <a:t>methods provides an iterator over values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items() </a:t>
            </a:r>
            <a:r>
              <a:rPr lang="en-US" dirty="0"/>
              <a:t>method provides an iterator over </a:t>
            </a:r>
            <a:r>
              <a:rPr lang="en-US" dirty="0">
                <a:solidFill>
                  <a:schemeClr val="accent4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&lt;key&gt;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&lt;value&gt;</a:t>
            </a:r>
            <a:r>
              <a:rPr lang="en-US" dirty="0">
                <a:solidFill>
                  <a:schemeClr val="accent4"/>
                </a:solidFill>
              </a:rPr>
              <a:t>) tuple</a:t>
            </a:r>
            <a:r>
              <a:rPr lang="en-US" dirty="0"/>
              <a:t>s</a:t>
            </a:r>
          </a:p>
          <a:p>
            <a:r>
              <a:rPr lang="en-US" dirty="0"/>
              <a:t>Size via the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generic function</a:t>
            </a:r>
          </a:p>
          <a:p>
            <a:r>
              <a:rPr lang="en-US" dirty="0"/>
              <a:t>remove everything using the </a:t>
            </a:r>
            <a:r>
              <a:rPr lang="en-US" dirty="0">
                <a:solidFill>
                  <a:schemeClr val="accent4"/>
                </a:solidFill>
              </a:rPr>
              <a:t>clear() </a:t>
            </a:r>
            <a:r>
              <a:rPr lang="en-US" dirty="0"/>
              <a:t>method</a:t>
            </a:r>
          </a:p>
          <a:p>
            <a:r>
              <a:rPr lang="en-US" dirty="0"/>
              <a:t>shallow copy using the </a:t>
            </a:r>
            <a:r>
              <a:rPr lang="en-US" dirty="0">
                <a:solidFill>
                  <a:schemeClr val="accent4"/>
                </a:solidFill>
              </a:rPr>
              <a:t>copy() </a:t>
            </a:r>
            <a:r>
              <a:rPr lang="en-US" dirty="0"/>
              <a:t>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AAE6D-B23A-822B-6339-F3B0B89F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30" y="1001807"/>
            <a:ext cx="6013556" cy="49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52AA-4285-13C4-3F29-7044EAC7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Iterables</a:t>
            </a:r>
            <a:r>
              <a:rPr lang="en-US"/>
              <a:t> and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679E-6BAD-ECDC-E031-93D2DA07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</a:t>
            </a:r>
            <a:r>
              <a:rPr lang="en-US" dirty="0" err="1"/>
              <a:t>Iterable</a:t>
            </a:r>
            <a:r>
              <a:rPr lang="en-US" dirty="0"/>
              <a:t> is any Python object capable of returning its elements one at a time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list</a:t>
            </a:r>
            <a:r>
              <a:rPr lang="en-US" dirty="0"/>
              <a:t>s, </a:t>
            </a:r>
            <a:r>
              <a:rPr lang="en-US" dirty="0">
                <a:solidFill>
                  <a:schemeClr val="accent4"/>
                </a:solidFill>
              </a:rPr>
              <a:t>tuple</a:t>
            </a:r>
            <a:r>
              <a:rPr lang="en-US" dirty="0"/>
              <a:t>s, </a:t>
            </a:r>
            <a:r>
              <a:rPr lang="en-US" dirty="0">
                <a:solidFill>
                  <a:schemeClr val="accent4"/>
                </a:solidFill>
              </a:rPr>
              <a:t>string</a:t>
            </a:r>
            <a:r>
              <a:rPr lang="en-US" dirty="0"/>
              <a:t>s, </a:t>
            </a:r>
            <a:r>
              <a:rPr lang="en-US" dirty="0">
                <a:solidFill>
                  <a:schemeClr val="accent4"/>
                </a:solidFill>
              </a:rPr>
              <a:t>dict</a:t>
            </a:r>
            <a:r>
              <a:rPr lang="en-US" dirty="0"/>
              <a:t>ionaries, and </a:t>
            </a:r>
            <a:r>
              <a:rPr lang="en-US" dirty="0">
                <a:solidFill>
                  <a:schemeClr val="accent4"/>
                </a:solidFill>
              </a:rPr>
              <a:t>set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Anything which implements </a:t>
            </a:r>
            <a:r>
              <a:rPr lang="en-US" dirty="0">
                <a:solidFill>
                  <a:schemeClr val="accent4"/>
                </a:solidFill>
              </a:rPr>
              <a:t>__iter__()</a:t>
            </a:r>
            <a:endParaRPr lang="en-US" dirty="0"/>
          </a:p>
          <a:p>
            <a:pPr lvl="1"/>
            <a:r>
              <a:rPr lang="en-US" dirty="0"/>
              <a:t>Can be used in a </a:t>
            </a:r>
            <a:r>
              <a:rPr lang="en-US" dirty="0">
                <a:solidFill>
                  <a:schemeClr val="accent4"/>
                </a:solidFill>
              </a:rPr>
              <a:t>for</a:t>
            </a:r>
            <a:r>
              <a:rPr lang="en-US" dirty="0"/>
              <a:t> loop</a:t>
            </a:r>
          </a:p>
          <a:p>
            <a:r>
              <a:rPr lang="en-US" dirty="0"/>
              <a:t>An Iterator is a lazy data structure which generates values one at a time as needed rather than all up front.</a:t>
            </a:r>
          </a:p>
          <a:p>
            <a:pPr lvl="1"/>
            <a:r>
              <a:rPr lang="en-US" dirty="0"/>
              <a:t>Efficient for very large data streams</a:t>
            </a:r>
          </a:p>
          <a:p>
            <a:pPr lvl="1"/>
            <a:r>
              <a:rPr lang="en-US" dirty="0"/>
              <a:t>Can be used in a </a:t>
            </a:r>
            <a:r>
              <a:rPr lang="en-US" dirty="0">
                <a:solidFill>
                  <a:schemeClr val="accent4"/>
                </a:solidFill>
              </a:rPr>
              <a:t>for</a:t>
            </a:r>
            <a:r>
              <a:rPr lang="en-US" dirty="0"/>
              <a:t> loop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range()</a:t>
            </a:r>
            <a:r>
              <a:rPr lang="en-US" dirty="0"/>
              <a:t> returns an iterator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iter() </a:t>
            </a:r>
            <a:r>
              <a:rPr lang="en-US" dirty="0"/>
              <a:t>converts a sequence to an iterator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dict.items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returns an iterator over key/value tuples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map()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filter() </a:t>
            </a:r>
            <a:r>
              <a:rPr lang="en-US" dirty="0"/>
              <a:t>return iterators</a:t>
            </a:r>
          </a:p>
          <a:p>
            <a:pPr lvl="1"/>
            <a:r>
              <a:rPr lang="en-US" dirty="0"/>
              <a:t>Anything which implements </a:t>
            </a:r>
            <a:r>
              <a:rPr lang="en-US" dirty="0">
                <a:solidFill>
                  <a:schemeClr val="accent4"/>
                </a:solidFill>
              </a:rPr>
              <a:t>__iter__()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__next__() </a:t>
            </a:r>
            <a:r>
              <a:rPr lang="en-US" dirty="0"/>
              <a:t>is an iterator</a:t>
            </a:r>
          </a:p>
        </p:txBody>
      </p:sp>
    </p:spTree>
    <p:extLst>
      <p:ext uri="{BB962C8B-B14F-4D97-AF65-F5344CB8AC3E}">
        <p14:creationId xmlns:p14="http://schemas.microsoft.com/office/powerpoint/2010/main" val="234315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139-7C7D-2062-BC0E-BF711051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59" y="0"/>
            <a:ext cx="10515600" cy="1325563"/>
          </a:xfrm>
        </p:spPr>
        <p:txBody>
          <a:bodyPr/>
          <a:lstStyle/>
          <a:p>
            <a:r>
              <a:rPr lang="en-US"/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A04-2BF6-0F0C-C202-9D677F504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58" y="1136276"/>
            <a:ext cx="6759389" cy="526452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 mutable collection datatype which models </a:t>
            </a:r>
            <a:r>
              <a:rPr lang="en-US">
                <a:solidFill>
                  <a:schemeClr val="accent4"/>
                </a:solidFill>
              </a:rPr>
              <a:t>set</a:t>
            </a:r>
            <a:r>
              <a:rPr lang="en-US"/>
              <a:t>s</a:t>
            </a:r>
          </a:p>
          <a:p>
            <a:r>
              <a:rPr lang="en-US"/>
              <a:t>Useful for uniquifying a collection</a:t>
            </a:r>
          </a:p>
          <a:p>
            <a:r>
              <a:rPr lang="en-US"/>
              <a:t>Objects added to sets must be </a:t>
            </a:r>
            <a:r>
              <a:rPr lang="en-US" err="1">
                <a:hlinkClick r:id="rId2"/>
              </a:rPr>
              <a:t>hashable</a:t>
            </a:r>
            <a:endParaRPr lang="en-US"/>
          </a:p>
          <a:p>
            <a:r>
              <a:rPr lang="en-US"/>
              <a:t>Construction and explicit conversion using </a:t>
            </a:r>
            <a:r>
              <a:rPr lang="en-US">
                <a:solidFill>
                  <a:schemeClr val="accent4"/>
                </a:solidFill>
              </a:rPr>
              <a:t>set()</a:t>
            </a:r>
          </a:p>
          <a:p>
            <a:pPr lvl="1"/>
            <a:r>
              <a:rPr lang="en-US"/>
              <a:t>Can also use e.g. </a:t>
            </a:r>
            <a:r>
              <a:rPr lang="en-US">
                <a:solidFill>
                  <a:schemeClr val="accent4"/>
                </a:solidFill>
              </a:rPr>
              <a:t>{‘a’, ‘b’, ‘c’} </a:t>
            </a:r>
            <a:r>
              <a:rPr lang="en-US"/>
              <a:t>as a set literal</a:t>
            </a:r>
          </a:p>
          <a:p>
            <a:r>
              <a:rPr lang="en-US"/>
              <a:t>Use the </a:t>
            </a:r>
            <a:r>
              <a:rPr lang="en-US">
                <a:solidFill>
                  <a:schemeClr val="accent4"/>
                </a:solidFill>
              </a:rPr>
              <a:t>add() </a:t>
            </a:r>
            <a:r>
              <a:rPr lang="en-US"/>
              <a:t>method to add items</a:t>
            </a:r>
          </a:p>
          <a:p>
            <a:r>
              <a:rPr lang="en-US"/>
              <a:t>Check membership using </a:t>
            </a:r>
            <a:r>
              <a:rPr lang="en-US">
                <a:solidFill>
                  <a:schemeClr val="accent4"/>
                </a:solidFill>
              </a:rPr>
              <a:t>in</a:t>
            </a:r>
            <a:r>
              <a:rPr lang="en-US"/>
              <a:t> or </a:t>
            </a:r>
            <a:r>
              <a:rPr lang="en-US">
                <a:solidFill>
                  <a:schemeClr val="accent4"/>
                </a:solidFill>
              </a:rPr>
              <a:t>not in</a:t>
            </a:r>
          </a:p>
          <a:p>
            <a:r>
              <a:rPr lang="en-US"/>
              <a:t>Use </a:t>
            </a:r>
            <a:r>
              <a:rPr lang="en-US">
                <a:solidFill>
                  <a:schemeClr val="accent4"/>
                </a:solidFill>
              </a:rPr>
              <a:t>remove() </a:t>
            </a:r>
            <a:r>
              <a:rPr lang="en-US"/>
              <a:t>to remove an item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discard() </a:t>
            </a:r>
            <a:r>
              <a:rPr lang="en-US"/>
              <a:t>removes an items but does not check whether it exists</a:t>
            </a:r>
          </a:p>
          <a:p>
            <a:r>
              <a:rPr lang="en-US"/>
              <a:t>The </a:t>
            </a:r>
            <a:r>
              <a:rPr lang="en-US">
                <a:solidFill>
                  <a:schemeClr val="accent4"/>
                </a:solidFill>
              </a:rPr>
              <a:t>copy() </a:t>
            </a:r>
            <a:r>
              <a:rPr lang="en-US"/>
              <a:t>method creates a shallow copy</a:t>
            </a:r>
          </a:p>
          <a:p>
            <a:r>
              <a:rPr lang="en-US"/>
              <a:t>The </a:t>
            </a:r>
            <a:r>
              <a:rPr lang="en-US">
                <a:solidFill>
                  <a:schemeClr val="accent4"/>
                </a:solidFill>
              </a:rPr>
              <a:t>clear() </a:t>
            </a:r>
            <a:r>
              <a:rPr lang="en-US"/>
              <a:t>method creates empties the set</a:t>
            </a:r>
          </a:p>
          <a:p>
            <a:r>
              <a:rPr lang="en-US"/>
              <a:t> These are the </a:t>
            </a:r>
            <a:r>
              <a:rPr lang="en-US">
                <a:hlinkClick r:id="rId3"/>
              </a:rPr>
              <a:t>methods and operations </a:t>
            </a:r>
            <a:r>
              <a:rPr lang="en-US"/>
              <a:t>supported by </a:t>
            </a:r>
            <a:r>
              <a:rPr lang="en-US">
                <a:solidFill>
                  <a:schemeClr val="accent4"/>
                </a:solidFill>
              </a:rPr>
              <a:t>set</a:t>
            </a:r>
            <a:r>
              <a:rPr lang="en-US"/>
              <a:t>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7D043-AECA-A1C5-DD4C-F9C10FCE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24" y="0"/>
            <a:ext cx="5145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6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D5EFB-21A9-EFAD-0448-1A2E954C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File Handling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BEAE-55DE-9025-D0E0-FC819446A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400" dirty="0"/>
              <a:t>The </a:t>
            </a:r>
            <a:r>
              <a:rPr lang="en-US" sz="1400" dirty="0">
                <a:hlinkClick r:id="rId2"/>
              </a:rPr>
              <a:t>open</a:t>
            </a:r>
            <a:r>
              <a:rPr lang="en-US" sz="1400" dirty="0"/>
              <a:t> function is used to create a </a:t>
            </a:r>
            <a:r>
              <a:rPr lang="en-US" sz="1400" dirty="0">
                <a:hlinkClick r:id="rId3"/>
              </a:rPr>
              <a:t>file object </a:t>
            </a:r>
            <a:endParaRPr lang="en-US" sz="1400" dirty="0"/>
          </a:p>
          <a:p>
            <a:pPr lvl="1"/>
            <a:r>
              <a:rPr lang="en-US" sz="1400" dirty="0"/>
              <a:t>Sometimes referred to as a file handle or file descriptor</a:t>
            </a:r>
          </a:p>
          <a:p>
            <a:pPr lvl="1"/>
            <a:r>
              <a:rPr lang="en-US" sz="1400" dirty="0"/>
              <a:t>Establishes a connection with the operating system for input/output operations.</a:t>
            </a:r>
          </a:p>
          <a:p>
            <a:pPr lvl="1"/>
            <a:r>
              <a:rPr lang="en-US" sz="1400" dirty="0"/>
              <a:t>Important to </a:t>
            </a:r>
            <a:r>
              <a:rPr lang="en-US" sz="1400" dirty="0">
                <a:hlinkClick r:id="rId4"/>
              </a:rPr>
              <a:t>close() </a:t>
            </a:r>
            <a:r>
              <a:rPr lang="en-US" sz="1400" dirty="0"/>
              <a:t>a file object when you are done</a:t>
            </a:r>
          </a:p>
          <a:p>
            <a:pPr lvl="2"/>
            <a:r>
              <a:rPr lang="en-US" sz="1400" dirty="0"/>
              <a:t>For example write data is not necessarily saved to disk until it is closed</a:t>
            </a:r>
          </a:p>
          <a:p>
            <a:pPr lvl="1"/>
            <a:r>
              <a:rPr lang="en-US" sz="1400" dirty="0"/>
              <a:t>Typical modes</a:t>
            </a:r>
          </a:p>
          <a:p>
            <a:pPr lvl="2"/>
            <a:r>
              <a:rPr lang="en-US" sz="1400" dirty="0">
                <a:solidFill>
                  <a:schemeClr val="accent4"/>
                </a:solidFill>
              </a:rPr>
              <a:t>‘r’</a:t>
            </a:r>
            <a:r>
              <a:rPr lang="en-US" sz="1400" dirty="0"/>
              <a:t> read from a file</a:t>
            </a:r>
          </a:p>
          <a:p>
            <a:pPr lvl="2"/>
            <a:r>
              <a:rPr lang="en-US" sz="1400" dirty="0">
                <a:solidFill>
                  <a:schemeClr val="accent4"/>
                </a:solidFill>
              </a:rPr>
              <a:t>‘w’</a:t>
            </a:r>
            <a:r>
              <a:rPr lang="en-US" sz="1400" dirty="0"/>
              <a:t> write to a file, overwrites an existing content</a:t>
            </a:r>
          </a:p>
          <a:p>
            <a:pPr lvl="2"/>
            <a:r>
              <a:rPr lang="en-US" sz="1400" dirty="0">
                <a:solidFill>
                  <a:schemeClr val="accent4"/>
                </a:solidFill>
              </a:rPr>
              <a:t>‘a’</a:t>
            </a:r>
            <a:r>
              <a:rPr lang="en-US" sz="1400" dirty="0"/>
              <a:t> append to a file, write after existing content</a:t>
            </a:r>
          </a:p>
          <a:p>
            <a:pPr lvl="2"/>
            <a:r>
              <a:rPr lang="en-US" sz="1400" dirty="0"/>
              <a:t>Defaults to a text file.  Binary and buffered binary are also supported</a:t>
            </a:r>
          </a:p>
          <a:p>
            <a:pPr lvl="1"/>
            <a:r>
              <a:rPr lang="en-US" sz="1400" dirty="0"/>
              <a:t>Common methods</a:t>
            </a:r>
          </a:p>
          <a:p>
            <a:pPr lvl="2"/>
            <a:r>
              <a:rPr lang="en-US" sz="14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read()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/>
              <a:t>reads the whole file, </a:t>
            </a:r>
            <a:r>
              <a:rPr lang="en-US" sz="1400" dirty="0" err="1">
                <a:solidFill>
                  <a:srgbClr val="4678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readline</a:t>
            </a:r>
            <a:r>
              <a:rPr lang="en-US" sz="1400" dirty="0">
                <a:solidFill>
                  <a:srgbClr val="4678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4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/>
              <a:t>reads single lines</a:t>
            </a:r>
          </a:p>
          <a:p>
            <a:pPr lvl="2"/>
            <a:r>
              <a:rPr lang="en-US" sz="1400" dirty="0"/>
              <a:t>Typically the</a:t>
            </a:r>
            <a:r>
              <a:rPr lang="en-US" sz="1400" dirty="0">
                <a:hlinkClick r:id="rId7"/>
              </a:rPr>
              <a:t> iterator </a:t>
            </a:r>
            <a:r>
              <a:rPr lang="en-US" sz="1400" dirty="0"/>
              <a:t>is used : </a:t>
            </a:r>
            <a:r>
              <a:rPr lang="en-US" sz="1400" dirty="0">
                <a:solidFill>
                  <a:schemeClr val="accent4"/>
                </a:solidFill>
              </a:rPr>
              <a:t>for </a:t>
            </a:r>
            <a:r>
              <a:rPr lang="en-US" sz="1400" dirty="0">
                <a:solidFill>
                  <a:schemeClr val="accent6"/>
                </a:solidFill>
              </a:rPr>
              <a:t>line</a:t>
            </a:r>
            <a:r>
              <a:rPr lang="en-US" sz="1400" dirty="0">
                <a:solidFill>
                  <a:schemeClr val="accent4"/>
                </a:solidFill>
              </a:rPr>
              <a:t> in </a:t>
            </a:r>
            <a:r>
              <a:rPr lang="en-US" sz="1400" dirty="0" err="1">
                <a:solidFill>
                  <a:schemeClr val="accent6"/>
                </a:solidFill>
              </a:rPr>
              <a:t>file_object</a:t>
            </a:r>
            <a:r>
              <a:rPr lang="en-US" sz="1400" dirty="0">
                <a:solidFill>
                  <a:schemeClr val="accent4"/>
                </a:solidFill>
              </a:rPr>
              <a:t>:</a:t>
            </a:r>
          </a:p>
          <a:p>
            <a:pPr lvl="3"/>
            <a:r>
              <a:rPr lang="en-US" sz="1200" dirty="0"/>
              <a:t>Does not strip newlines, use </a:t>
            </a:r>
            <a:r>
              <a:rPr lang="en-US" sz="1200" dirty="0">
                <a:solidFill>
                  <a:schemeClr val="accent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strip() </a:t>
            </a:r>
            <a:r>
              <a:rPr lang="en-US" sz="1200" dirty="0"/>
              <a:t>for that</a:t>
            </a:r>
          </a:p>
          <a:p>
            <a:pPr lvl="2"/>
            <a:r>
              <a:rPr lang="en-US" sz="1400" dirty="0">
                <a:solidFill>
                  <a:srgbClr val="46788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en-US" sz="1400" dirty="0">
                <a:solidFill>
                  <a:schemeClr val="accent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rite() </a:t>
            </a:r>
            <a:r>
              <a:rPr lang="en-US" sz="1400" dirty="0"/>
              <a:t>– does not include a newline (add ‘</a:t>
            </a:r>
            <a:r>
              <a:rPr lang="en-US" sz="1400" dirty="0">
                <a:solidFill>
                  <a:schemeClr val="accent4"/>
                </a:solidFill>
              </a:rPr>
              <a:t>\n</a:t>
            </a:r>
            <a:r>
              <a:rPr lang="en-US" sz="1400" dirty="0"/>
              <a:t>’)</a:t>
            </a:r>
          </a:p>
          <a:p>
            <a:r>
              <a:rPr lang="en-US" sz="1400" dirty="0"/>
              <a:t>The </a:t>
            </a:r>
            <a:r>
              <a:rPr lang="en-US" sz="1400" dirty="0">
                <a:hlinkClick r:id="rId10"/>
              </a:rPr>
              <a:t>with statement</a:t>
            </a:r>
            <a:r>
              <a:rPr lang="en-US" sz="1400" dirty="0"/>
              <a:t> is usually used for file operations since it automatically closes open file objects on exit</a:t>
            </a:r>
          </a:p>
          <a:p>
            <a:r>
              <a:rPr lang="en-US" sz="1400" dirty="0"/>
              <a:t>It’s important to trap exceptions for file operations</a:t>
            </a:r>
          </a:p>
          <a:p>
            <a:r>
              <a:rPr lang="en-US" sz="1400" dirty="0"/>
              <a:t>Formatted strings: </a:t>
            </a:r>
            <a:r>
              <a:rPr lang="en-US" sz="1400" dirty="0" err="1">
                <a:solidFill>
                  <a:schemeClr val="accent4"/>
                </a:solidFill>
              </a:rPr>
              <a:t>f’string</a:t>
            </a:r>
            <a:r>
              <a:rPr lang="en-US" sz="1400" dirty="0">
                <a:solidFill>
                  <a:schemeClr val="accent4"/>
                </a:solidFill>
              </a:rPr>
              <a:t> content {</a:t>
            </a:r>
            <a:r>
              <a:rPr lang="en-US" sz="1400" dirty="0">
                <a:solidFill>
                  <a:schemeClr val="accent6"/>
                </a:solidFill>
              </a:rPr>
              <a:t>&lt;variable-value-inserted&gt;</a:t>
            </a:r>
            <a:r>
              <a:rPr lang="en-US" sz="1400" dirty="0">
                <a:solidFill>
                  <a:schemeClr val="accent4"/>
                </a:solidFill>
              </a:rPr>
              <a:t>} more string content}’</a:t>
            </a:r>
          </a:p>
        </p:txBody>
      </p:sp>
      <p:pic>
        <p:nvPicPr>
          <p:cNvPr id="5" name="Picture 4" descr="A snake on a knife&#10;&#10;AI-generated content may be incorrect.">
            <a:extLst>
              <a:ext uri="{FF2B5EF4-FFF2-40B4-BE49-F238E27FC236}">
                <a16:creationId xmlns:a16="http://schemas.microsoft.com/office/drawing/2014/main" id="{488FC723-B16A-0826-D1D0-0C8541674A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r="29391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D38EA-B7CB-76D9-05E6-AA3A81D5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CSV and JSON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4398-A723-2C7C-FCEA-38D66D1A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python standard library provides modules for conveniently accessing a variety of standard file formats.</a:t>
            </a:r>
          </a:p>
          <a:p>
            <a:r>
              <a:rPr lang="en-US" sz="2200" dirty="0">
                <a:hlinkClick r:id="rId2"/>
              </a:rPr>
              <a:t>CSV</a:t>
            </a:r>
            <a:r>
              <a:rPr lang="en-US" sz="2200" dirty="0"/>
              <a:t> is frequently used for import and export of spreadsheets and databases</a:t>
            </a:r>
          </a:p>
          <a:p>
            <a:r>
              <a:rPr lang="en-US" sz="2200" dirty="0">
                <a:hlinkClick r:id="rId3"/>
              </a:rPr>
              <a:t>JSON</a:t>
            </a:r>
            <a:r>
              <a:rPr lang="en-US" sz="2200" dirty="0"/>
              <a:t> data is also well supported</a:t>
            </a:r>
          </a:p>
          <a:p>
            <a:r>
              <a:rPr lang="en-US" sz="2200" dirty="0"/>
              <a:t>Later in the class, we will use </a:t>
            </a:r>
            <a:r>
              <a:rPr lang="en-US" sz="2200" dirty="0">
                <a:hlinkClick r:id="rId4"/>
              </a:rPr>
              <a:t>pandas </a:t>
            </a:r>
            <a:r>
              <a:rPr lang="en-US" sz="2200" dirty="0" err="1">
                <a:hlinkClick r:id="rId4"/>
              </a:rPr>
              <a:t>DataFrames</a:t>
            </a:r>
            <a:endParaRPr lang="en-US" sz="2200" dirty="0"/>
          </a:p>
          <a:p>
            <a:pPr lvl="1"/>
            <a:r>
              <a:rPr lang="en-US" sz="2200" dirty="0"/>
              <a:t>These use their own methods to access </a:t>
            </a:r>
            <a:r>
              <a:rPr lang="en-US" sz="2200" dirty="0">
                <a:solidFill>
                  <a:schemeClr val="accent4"/>
                </a:solidFill>
              </a:rPr>
              <a:t>csv</a:t>
            </a:r>
            <a:r>
              <a:rPr lang="en-US" sz="2200" dirty="0"/>
              <a:t> and </a:t>
            </a:r>
            <a:r>
              <a:rPr lang="en-US" sz="2200" dirty="0" err="1">
                <a:solidFill>
                  <a:schemeClr val="accent4"/>
                </a:solidFill>
              </a:rPr>
              <a:t>json</a:t>
            </a:r>
            <a:endParaRPr lang="en-US" sz="2200" dirty="0">
              <a:solidFill>
                <a:schemeClr val="accent4"/>
              </a:solidFill>
            </a:endParaRPr>
          </a:p>
        </p:txBody>
      </p:sp>
      <p:pic>
        <p:nvPicPr>
          <p:cNvPr id="5" name="Picture 4" descr="A panda sitting at a desk with a computer and a paper">
            <a:extLst>
              <a:ext uri="{FF2B5EF4-FFF2-40B4-BE49-F238E27FC236}">
                <a16:creationId xmlns:a16="http://schemas.microsoft.com/office/drawing/2014/main" id="{66A4033F-C15E-CF39-BDFB-822B667D9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6661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1167</Words>
  <Application>Microsoft Office PowerPoint</Application>
  <PresentationFormat>Widescreen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Menlo</vt:lpstr>
      <vt:lpstr>Office Theme</vt:lpstr>
      <vt:lpstr>CTD Python Essentials</vt:lpstr>
      <vt:lpstr>list </vt:lpstr>
      <vt:lpstr>List Methods</vt:lpstr>
      <vt:lpstr>tuple</vt:lpstr>
      <vt:lpstr>dict</vt:lpstr>
      <vt:lpstr>Iterables and Iterators</vt:lpstr>
      <vt:lpstr>set</vt:lpstr>
      <vt:lpstr>File Handling</vt:lpstr>
      <vt:lpstr>CSV and JSON</vt:lpstr>
      <vt:lpstr>Modules and Libraries</vt:lpstr>
      <vt:lpstr>Keyboard input</vt:lpstr>
      <vt:lpstr>Interacting with the OS</vt:lpstr>
      <vt:lpstr>Command line scripts</vt:lpstr>
      <vt:lpstr>Virtual Environments</vt:lpstr>
      <vt:lpstr>Q&amp;A and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Arns</dc:creator>
  <cp:lastModifiedBy>Tom Arns</cp:lastModifiedBy>
  <cp:revision>2</cp:revision>
  <dcterms:created xsi:type="dcterms:W3CDTF">2025-03-13T01:58:25Z</dcterms:created>
  <dcterms:modified xsi:type="dcterms:W3CDTF">2025-03-18T20:32:27Z</dcterms:modified>
</cp:coreProperties>
</file>